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65" r:id="rId5"/>
    <p:sldId id="269" r:id="rId6"/>
    <p:sldId id="271" r:id="rId7"/>
    <p:sldId id="261" r:id="rId8"/>
    <p:sldId id="262" r:id="rId9"/>
    <p:sldId id="263" r:id="rId10"/>
    <p:sldId id="267" r:id="rId11"/>
    <p:sldId id="264" r:id="rId12"/>
    <p:sldId id="266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91" autoAdjust="0"/>
  </p:normalViewPr>
  <p:slideViewPr>
    <p:cSldViewPr>
      <p:cViewPr varScale="1">
        <p:scale>
          <a:sx n="108" d="100"/>
          <a:sy n="108" d="100"/>
        </p:scale>
        <p:origin x="133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4317.1000000000004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B9-41BC-A013-51390EBD1CAD}"/>
            </c:ext>
          </c:extLst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3536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B9-41BC-A013-51390EBD1CAD}"/>
            </c:ext>
          </c:extLst>
        </c:ser>
        <c:ser>
          <c:idx val="3"/>
          <c:order val="2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3560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B9-41BC-A013-51390EBD1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6699040"/>
        <c:axId val="1"/>
      </c:barChart>
      <c:catAx>
        <c:axId val="226699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6699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578171112505249E-2"/>
          <c:y val="3.7787611739412676E-2"/>
          <c:w val="0.65873399573963398"/>
          <c:h val="0.8797197060382472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Налоги НДФЛ,доходы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146.9</c:v>
                </c:pt>
                <c:pt idx="2">
                  <c:v>157.1</c:v>
                </c:pt>
                <c:pt idx="3">
                  <c:v>161.9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20-4B83-A546-BB7653126DB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 на имущество физ. Лиц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322.8</c:v>
                </c:pt>
                <c:pt idx="2">
                  <c:v>324.89999999999998</c:v>
                </c:pt>
                <c:pt idx="3">
                  <c:v>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20-4B83-A546-BB7653126DB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Единый сельскохозяйственный налог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20-4B83-A546-BB7653126DB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Земельный налог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1">
                  <c:v>2150</c:v>
                </c:pt>
                <c:pt idx="2">
                  <c:v>2175</c:v>
                </c:pt>
                <c:pt idx="3">
                  <c:v>2186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B20-4B83-A546-BB7653126DB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Гос.пошлина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20-4B83-A546-BB7653126DB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Доходы от импользования имущества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1">
                  <c:v>63.4</c:v>
                </c:pt>
                <c:pt idx="2">
                  <c:v>66.3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B20-4B83-A546-BB7653126DB1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Штрафы, санкции, возмещения ущерба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 г.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B20-4B83-A546-BB7653126D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4706536"/>
        <c:axId val="1"/>
        <c:axId val="0"/>
      </c:bar3DChart>
      <c:catAx>
        <c:axId val="224706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4706536"/>
        <c:crosses val="autoZero"/>
        <c:crossBetween val="between"/>
      </c:valAx>
      <c:spPr>
        <a:noFill/>
        <a:ln w="25402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75062106090241909"/>
          <c:y val="2.3339976308271199E-2"/>
          <c:w val="0.24868315027500543"/>
          <c:h val="0.97665983787424804"/>
        </c:manualLayout>
      </c:layout>
      <c:overlay val="0"/>
      <c:spPr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6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ABBB-4E85-BEEE-95B6021835E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4317.1000000000004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B-4E85-BEEE-95B6021835E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3536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B-4E85-BEEE-95B6021835E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1">
                  <c:v>2023 г.</c:v>
                </c:pt>
                <c:pt idx="2">
                  <c:v>2024 г.</c:v>
                </c:pt>
                <c:pt idx="3">
                  <c:v>2025г.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3560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BB-4E85-BEEE-95B6021835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5783208"/>
        <c:axId val="1"/>
      </c:barChart>
      <c:catAx>
        <c:axId val="195783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5783208"/>
        <c:crosses val="autoZero"/>
        <c:crossBetween val="between"/>
      </c:valAx>
      <c:spPr>
        <a:noFill/>
        <a:ln w="25390">
          <a:noFill/>
        </a:ln>
      </c:spPr>
    </c:plotArea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D1B586-A21D-4C31-8592-0B5C6DEAA5F7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DF77126-267E-46D9-831C-26B6F78A64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D4FF20-89FD-422A-8F87-795C194219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062071-C4A4-4775-ACBE-91344E54C7E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2626B8-AF32-4CE6-84B9-AC25C9BEFCB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AFCA1-6862-42FE-AF63-41BBA9453747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F7E43-7AB3-4EEA-B27F-5DA6D4E430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0795-8716-462E-9398-C539E0223326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C6FB8-8B4C-4DED-973C-824398ABB1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C1C42-D7E5-4164-BA10-A505FA054132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DCB65-DF30-49F6-BD4D-95C2512BEC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6C123-BBE0-4E94-8F93-AC00A947A8AF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62AD2-1606-4A46-B11D-AF68E625C1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23131-75E5-4BE3-A6D8-E65A9AE19170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DD4B-D5E4-4A7F-B531-C09FA8FA5E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1697A-5950-4CAD-B392-6DBED671D542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5A02A-9A1D-4E85-84D6-3AFDCA38AC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54930-C42F-4831-BD9C-83CDC8AAAB4D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E5A9-8524-4D07-B531-57A8A34E8D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A701-9DA3-48F9-A63B-01A64FA93A54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CB9C0-623A-4364-B279-1252D3F51E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4B59A-F6CC-4754-BB04-0FCD593B83F1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CCD86-5397-4E1F-B510-67085C9617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6B930-001D-4354-BA02-B73B078A8F10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923B8-779F-4E7C-9D42-F91D7E597E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21C99-04D2-4FE3-8453-F1FB9E672A0C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96D7F-5980-493E-A549-0F4D7AE783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33C9F-FE13-4605-8441-23DD6685EB28}" type="datetimeFigureOut">
              <a:rPr lang="ru-RU"/>
              <a:pPr>
                <a:defRPr/>
              </a:pPr>
              <a:t>28.02.2023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E68562-A19A-485C-BDEE-5F140217E6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C:\Users\Хеда\Desktop\NHigCjuNMj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16632" y="1340768"/>
            <a:ext cx="11449272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16563"/>
            <a:ext cx="9144000" cy="134143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Козловского сельского 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поселения Атяшевского района на 2023 год и на плановый период 2024 и 2025 годов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40" name="AutoShape 2" descr="https://pp.userapi.com/c834402/v834402831/40943/NHigCjuNMj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1" name="AutoShape 4" descr="https://pp.userapi.com/c834402/v834402831/40943/NHigCjuNMj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31913" y="260350"/>
            <a:ext cx="69119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СТРУКТУРА НАЛОГОВЫХ И НЕНАЛОГОВЫХ ДОХОДОВ БЮДЖЕТА КОЗЛОВСКОГО СЕЛЬСКОГО ПОСЕЛЕНИЯ НА 2023 -2025 ГОДЫ (тыс.руб.)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533085"/>
              </p:ext>
            </p:extLst>
          </p:nvPr>
        </p:nvGraphicFramePr>
        <p:xfrm>
          <a:off x="0" y="1484313"/>
          <a:ext cx="8964613" cy="537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2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96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531339"/>
              </p:ext>
            </p:extLst>
          </p:nvPr>
        </p:nvGraphicFramePr>
        <p:xfrm>
          <a:off x="34925" y="1122363"/>
          <a:ext cx="7624763" cy="5705475"/>
        </p:xfrm>
        <a:graphic>
          <a:graphicData uri="http://schemas.openxmlformats.org/drawingml/2006/table">
            <a:tbl>
              <a:tblPr/>
              <a:tblGrid>
                <a:gridCol w="500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3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2023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2024г.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2025г.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РАСХОДЫ,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4317,1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3536,0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3560,0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 том числе: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2825,4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2086,6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2047,6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118,7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685,0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684,3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684,3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Жилищно-коммунальное хозяйство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244,1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244,1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Охрана окружающей среды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Культура, кинематография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Обеспечение проведения выборов и референдумов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Социальная 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396,8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371,3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430,0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Физическая культура и спорт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Средства массовой информации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Межбюджетные трансферты общего характера бюджетам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9144000" cy="1138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ОБЪЕМ РАСХОДОВ БЮДЖЕТА КОЗЛОВСКОГО СЕЛЬСКОГО ПОСЕЛЕНИЯ НА 2023-2025 ГОДЫ (тыс.рублей)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56592" y="-24340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8257510"/>
              </p:ext>
            </p:extLst>
          </p:nvPr>
        </p:nvGraphicFramePr>
        <p:xfrm>
          <a:off x="900113" y="1341438"/>
          <a:ext cx="7272337" cy="4535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58888" y="476250"/>
            <a:ext cx="7453312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2400" b="0" i="0" u="none" strike="noStrike" kern="1200" cap="none" spc="0" baseline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 РАСХОДОВ БЮДЖЕТА КОЗЛОВСКОГО СЕЛЬСКОГО ПОСЕЛЕНИЯ НА 2023-2025 ГОДЫ (ТЫС.РУБ.)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0992" y="260648"/>
            <a:ext cx="9073008" cy="1446550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Распределение бюджетных ассигнований по муниципальным программам КОЗЛОВСКОГО сельского поселения и непрограммным направлениям деятельности на 2023 год и на плановый период 2024 и 2025 годов (Тыс.руб.)</a:t>
            </a:r>
          </a:p>
        </p:txBody>
      </p:sp>
      <p:graphicFrame>
        <p:nvGraphicFramePr>
          <p:cNvPr id="28715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927888"/>
              </p:ext>
            </p:extLst>
          </p:nvPr>
        </p:nvGraphicFramePr>
        <p:xfrm>
          <a:off x="395288" y="1663700"/>
          <a:ext cx="8308975" cy="4768215"/>
        </p:xfrm>
        <a:graphic>
          <a:graphicData uri="http://schemas.openxmlformats.org/drawingml/2006/table">
            <a:tbl>
              <a:tblPr/>
              <a:tblGrid>
                <a:gridCol w="552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2023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2024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2025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</a:rPr>
                        <a:t>ВСЕГО: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4317,1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3536,0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Times New Roman" pitchFamily="18" charset="0"/>
                        </a:rPr>
                        <a:t>Программа 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«Повышение эффективности муниципального управления Козловского сельского поселения Атяшевского муниципального района  Республики Мордовия      на 2016 – 2024 годы»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2769,8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Программа «Противодействие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экстремизму и профилактика терроризма 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Территории Козловского сельского поселения на 2019-2025 годы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Программа «Комплексное развитие сельских территорий Козловского сельского поселения на 2020-2025 годы»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239,8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232,0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232,0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0" name="Group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089801"/>
              </p:ext>
            </p:extLst>
          </p:nvPr>
        </p:nvGraphicFramePr>
        <p:xfrm>
          <a:off x="179388" y="1844675"/>
          <a:ext cx="8675687" cy="1120140"/>
        </p:xfrm>
        <a:graphic>
          <a:graphicData uri="http://schemas.openxmlformats.org/drawingml/2006/table">
            <a:tbl>
              <a:tblPr/>
              <a:tblGrid>
                <a:gridCol w="564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36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2023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2024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2025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</a:rPr>
                        <a:t>Непрограммные расходы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1302,5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1328,5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1460,8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3568" y="0"/>
            <a:ext cx="8460432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Распределение бюджетных ассигнований по муниципальным программам КОЗЛОВСКОГО сельского поселения и непрограммным направлениям деятельности, на 2023 год и на плановый период 2024 и 2025 годов(ТЫС.РУБ.) </a:t>
            </a:r>
            <a:r>
              <a:rPr lang="ru-RU" sz="22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(ПРОДОЛЖЕНИЕ)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4826000"/>
            <a:ext cx="6911975" cy="1755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Администрация Козловского сельского поселения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Официальный сайт: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https://atyashevo.e-mordovia.ru/vill/view/143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Телефон: 8 (83434) 2-33-60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Адрес: 431811, Республика Мордовия, Атяшевский  район,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с.Козловка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, ул. Советская , 67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E-mail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kozkovka@mail.ru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850" y="549275"/>
            <a:ext cx="8569325" cy="2997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жители Козловского сельского поселения!</a:t>
            </a:r>
            <a:r>
              <a:rPr lang="ru-RU" altLang="ru-RU" sz="32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познакомит Вас с основными положениями проекта бюджета нашего поселения на 2023-2025 годы.</a:t>
            </a:r>
            <a:endParaRPr lang="ru-RU" alt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Надеемся, что представление бюджета и бюджетного процесса в понятной для жителей форме повысит уровень общественного участия граждан в бюджетном процессе Козловского сельского поселения. </a:t>
            </a:r>
          </a:p>
        </p:txBody>
      </p:sp>
      <p:pic>
        <p:nvPicPr>
          <p:cNvPr id="15362" name="Picture 2" descr="C:\Users\Хеда\Desktop\yrqebP1InH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077072"/>
            <a:ext cx="5400600" cy="256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692696"/>
            <a:ext cx="8748464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Бюджет для граждан – это упрощённая версия бюджетного документа, которая использует неформальный язык и доступные форматы, чтобы облегчить для граждан понимание бюджета, объяснить им планы и действия администрации муниципального образования во время бюджетного года и показать формы их возможного взаимодействия с администрацией по вопросам расходования общественных финансов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01084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Что такое «Бюджет для граждан»?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28098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бюджета Козловского сельского поселения Атяшевского района на 2023 год и на плановый период 2024 и 2025 годов направлен на решение следующих ключевых задач:</a:t>
            </a:r>
            <a:endParaRPr lang="ru-RU" sz="240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188" y="1628775"/>
            <a:ext cx="7812087" cy="48323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Повышение эффективности бюджетной политики;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Соответствие финансовых возможностей Козловского сельского поселения ключевым направлениям развития;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Повышение роли бюджетной политики для поддержки экономического роста;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Повышение прозрачности и открытости бюджетного процесса;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980728"/>
            <a:ext cx="799288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«БЮДЖЕТ» (от старонормандского bougette – кошелек,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4797425"/>
            <a:ext cx="3922712" cy="1754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002060"/>
                </a:solidFill>
              </a:rPr>
              <a:t>ДОХОДЫ </a:t>
            </a:r>
            <a:r>
              <a:rPr lang="ru-RU" b="1" dirty="0">
                <a:solidFill>
                  <a:srgbClr val="002060"/>
                </a:solidFill>
              </a:rPr>
              <a:t>– поступающие в бюджет денежные средства : налоги юридических и физических лиц, административные платежи и сборы, безвозмездные поступления)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825" y="4797425"/>
            <a:ext cx="3779838" cy="1754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002060"/>
                </a:solidFill>
              </a:rPr>
              <a:t>РАСХОДЫ </a:t>
            </a:r>
            <a:r>
              <a:rPr lang="ru-RU" b="1" dirty="0">
                <a:solidFill>
                  <a:srgbClr val="002060"/>
                </a:solidFill>
              </a:rPr>
              <a:t>– выплачиваемые из бюджета средства (социальные выплаты населению, финансовое обеспечение госучреждений, капитальное строительство и др.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051050" y="4005263"/>
            <a:ext cx="1008063" cy="792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300788" y="4005263"/>
            <a:ext cx="1079500" cy="7921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0"/>
            <a:ext cx="6010411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Понятие «БЮДЖЕТ»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-324544" y="0"/>
            <a:ext cx="982858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Гражданин, его участие в бюджетном процессе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95625" y="1341438"/>
            <a:ext cx="6048375" cy="646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Помогает формировать доходную часть бюджета (например, налог на доходы физических лиц)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3575" y="5445125"/>
            <a:ext cx="5940425" cy="11985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Получает социальные гарантии - расходная часть бюджета (образование, культура, здравоохранение, социальная поддержка и др.) </a:t>
            </a:r>
          </a:p>
        </p:txBody>
      </p:sp>
      <p:sp>
        <p:nvSpPr>
          <p:cNvPr id="6" name="Овал 5"/>
          <p:cNvSpPr/>
          <p:nvPr/>
        </p:nvSpPr>
        <p:spPr>
          <a:xfrm>
            <a:off x="4355976" y="2924944"/>
            <a:ext cx="3744416" cy="136815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140200" y="2060575"/>
            <a:ext cx="4248150" cy="7921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Как налогоплательщик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211638" y="4437063"/>
            <a:ext cx="4392612" cy="863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Как получатель социальных гарантий </a:t>
            </a:r>
          </a:p>
        </p:txBody>
      </p:sp>
      <p:pic>
        <p:nvPicPr>
          <p:cNvPr id="2050" name="Picture 2" descr="C:\Users\Хеда\Desktop\tsjr6cNuf_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2856"/>
            <a:ext cx="298782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260648"/>
            <a:ext cx="8352928" cy="954107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Основные параметры бюджета Козловского сельского поселения на 2023-2025 Гг.</a:t>
            </a:r>
            <a:r>
              <a:rPr lang="en-US" sz="28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(</a:t>
            </a:r>
            <a:r>
              <a:rPr lang="ru-RU" sz="28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тыс.руб.</a:t>
            </a:r>
            <a:r>
              <a:rPr lang="en-US" sz="28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)</a:t>
            </a:r>
            <a:endParaRPr lang="ru-RU" sz="2800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  <p:pic>
        <p:nvPicPr>
          <p:cNvPr id="21507" name="Picture 2" descr="C:\Users\Хеда\Desktop\ceUlqJFI8S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365625"/>
            <a:ext cx="47529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928662" y="1785926"/>
            <a:ext cx="187064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2023г.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– 4317,1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–4317,1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1928802"/>
            <a:ext cx="1902957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2024 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Доходы – 3536,0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Расходы –3536,0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00192" y="2780928"/>
            <a:ext cx="187064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2025 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– 3560,0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–3560,0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3861048"/>
            <a:ext cx="460851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ОБЪЕМ ПОСТУПЛЕНИЙ ДОХОДОВ БЮДЖЕТА КОЗЛОВСКОГО СЕЛЬСКОГО ПОСЕЛЕНИЯ НА 2023 -2025 годы (тыс.руб.)</a:t>
            </a:r>
          </a:p>
        </p:txBody>
      </p:sp>
      <p:graphicFrame>
        <p:nvGraphicFramePr>
          <p:cNvPr id="22625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615177"/>
              </p:ext>
            </p:extLst>
          </p:nvPr>
        </p:nvGraphicFramePr>
        <p:xfrm>
          <a:off x="0" y="850900"/>
          <a:ext cx="8139113" cy="6256022"/>
        </p:xfrm>
        <a:graphic>
          <a:graphicData uri="http://schemas.openxmlformats.org/drawingml/2006/table">
            <a:tbl>
              <a:tblPr/>
              <a:tblGrid>
                <a:gridCol w="4984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2023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2024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2025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НАЛОГОВЫЕ ДОХОДЫ И НЕНАЛОГОВЫЕ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2683,1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2723,3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2742,8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    в том числе</a:t>
                      </a: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Налоги НДФЛ, доходы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Налоги на товары (работы, услуги), реализуемые на территории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Налоги на имущество физ.лиц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Единый сельскохозяйственный налог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Земельный налог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2150,0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2175,0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2186,0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Административные платежи и сборы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БЕЗВОЗМЕЗДНЫЕ ПЛАТЕЖИ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1634,0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812,9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817,2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ИТОГО (ДОХОДЫ)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4317,1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3536,0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3560,0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188" y="333375"/>
            <a:ext cx="80645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 ДОХОДОВ БЮДЖЕТА КОЗЛОВСКОГО СЕЛЬСКОГО ПОСЕЛЕНИЯ НА 2023-2025 ГОДЫ (ТЫС.РУБ.)</a:t>
            </a:r>
          </a:p>
        </p:txBody>
      </p:sp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123024"/>
              </p:ext>
            </p:extLst>
          </p:nvPr>
        </p:nvGraphicFramePr>
        <p:xfrm>
          <a:off x="900113" y="1341438"/>
          <a:ext cx="7272337" cy="4535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902</Words>
  <Application>Microsoft Office PowerPoint</Application>
  <PresentationFormat>Экран (4:3)</PresentationFormat>
  <Paragraphs>207</Paragraphs>
  <Slides>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Бюджет для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Семейка Соитовых!</dc:creator>
  <cp:lastModifiedBy>Анна Кирдяшкина</cp:lastModifiedBy>
  <cp:revision>105</cp:revision>
  <cp:lastPrinted>2022-01-20T06:14:09Z</cp:lastPrinted>
  <dcterms:created xsi:type="dcterms:W3CDTF">2017-12-11T11:43:42Z</dcterms:created>
  <dcterms:modified xsi:type="dcterms:W3CDTF">2023-02-28T09:34:49Z</dcterms:modified>
</cp:coreProperties>
</file>