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0" r:id="rId4"/>
    <p:sldId id="265" r:id="rId5"/>
    <p:sldId id="269" r:id="rId6"/>
    <p:sldId id="271" r:id="rId7"/>
    <p:sldId id="261" r:id="rId8"/>
    <p:sldId id="262" r:id="rId9"/>
    <p:sldId id="263" r:id="rId10"/>
    <p:sldId id="267" r:id="rId11"/>
    <p:sldId id="264" r:id="rId12"/>
    <p:sldId id="266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91" autoAdjust="0"/>
  </p:normalViewPr>
  <p:slideViewPr>
    <p:cSldViewPr>
      <p:cViewPr>
        <p:scale>
          <a:sx n="75" d="100"/>
          <a:sy n="75" d="100"/>
        </p:scale>
        <p:origin x="-159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D1B586-A21D-4C31-8592-0B5C6DEAA5F7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F77126-267E-46D9-831C-26B6F78A64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D4FF20-89FD-422A-8F87-795C1942196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062071-C4A4-4775-ACBE-91344E54C7E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2626B8-AF32-4CE6-84B9-AC25C9BEFCB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AFCA1-6862-42FE-AF63-41BBA9453747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7E43-7AB3-4EEA-B27F-5DA6D4E430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0795-8716-462E-9398-C539E0223326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C6FB8-8B4C-4DED-973C-824398ABB1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C1C42-D7E5-4164-BA10-A505FA054132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DCB65-DF30-49F6-BD4D-95C2512BEC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C123-BBE0-4E94-8F93-AC00A947A8AF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62AD2-1606-4A46-B11D-AF68E625C1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3131-75E5-4BE3-A6D8-E65A9AE19170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DD4B-D5E4-4A7F-B531-C09FA8FA5E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1697A-5950-4CAD-B392-6DBED671D542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5A02A-9A1D-4E85-84D6-3AFDCA38A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4930-C42F-4831-BD9C-83CDC8AAAB4D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DE5A9-8524-4D07-B531-57A8A34E8D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5A701-9DA3-48F9-A63B-01A64FA93A54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CB9C0-623A-4364-B279-1252D3F51E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4B59A-F6CC-4754-BB04-0FCD593B83F1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CCD86-5397-4E1F-B510-67085C9617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6B930-001D-4354-BA02-B73B078A8F10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23B8-779F-4E7C-9D42-F91D7E597E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21C99-04D2-4FE3-8453-F1FB9E672A0C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96D7F-5980-493E-A549-0F4D7AE783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B33C9F-FE13-4605-8441-23DD6685EB28}" type="datetimeFigureOut">
              <a:rPr lang="ru-RU"/>
              <a:pPr>
                <a:defRPr/>
              </a:pPr>
              <a:t>14.02.2022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E68562-A19A-485C-BDEE-5F140217E6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5" descr="C:\Users\Хеда\Desktop\NHigCjuNMj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16632" y="1340768"/>
            <a:ext cx="11449272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Бюджет для граждан</a:t>
            </a:r>
            <a:endParaRPr lang="ru-RU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516563"/>
            <a:ext cx="9144000" cy="13414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Козловского сельского </a:t>
            </a: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поселения Атяшевского района на 2022 год и на плановый период 2023 и 2024 годов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4340" name="AutoShape 2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1" name="AutoShape 4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31913" y="260350"/>
            <a:ext cx="69119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СТРУКТУРА НАЛОГОВЫХ И НЕНАЛОГОВЫХ ДОХОДОВ БЮДЖЕТА КОЗЛОВСКОГО СЕЛЬСКОГО ПОСЕЛЕНИЯ НА 2020 -2022 ГОДЫ (тыс.руб.)</a:t>
            </a:r>
          </a:p>
        </p:txBody>
      </p:sp>
      <p:graphicFrame>
        <p:nvGraphicFramePr>
          <p:cNvPr id="24579" name="Диаграмма 3"/>
          <p:cNvGraphicFramePr>
            <a:graphicFrameLocks/>
          </p:cNvGraphicFramePr>
          <p:nvPr/>
        </p:nvGraphicFramePr>
        <p:xfrm>
          <a:off x="-50800" y="1433513"/>
          <a:ext cx="9066213" cy="5475287"/>
        </p:xfrm>
        <a:graphic>
          <a:graphicData uri="http://schemas.openxmlformats.org/presentationml/2006/ole">
            <p:oleObj spid="_x0000_s24579" r:id="rId4" imgW="9065538" imgH="547468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96" name="Group 96"/>
          <p:cNvGraphicFramePr>
            <a:graphicFrameLocks noGrp="1"/>
          </p:cNvGraphicFramePr>
          <p:nvPr/>
        </p:nvGraphicFramePr>
        <p:xfrm>
          <a:off x="34925" y="1122363"/>
          <a:ext cx="7624763" cy="5680075"/>
        </p:xfrm>
        <a:graphic>
          <a:graphicData uri="http://schemas.openxmlformats.org/drawingml/2006/table">
            <a:tbl>
              <a:tblPr/>
              <a:tblGrid>
                <a:gridCol w="5003800"/>
                <a:gridCol w="873125"/>
                <a:gridCol w="874713"/>
                <a:gridCol w="8731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2022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2023г.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2024г.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РАСХОДЫ,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4853,6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4120,0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4317,5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Общегосударственные вопросы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3380,2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2630,9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2669,8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Жилищно-коммунальное хозяйство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294,0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488,9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Охрана окружающей среды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Образование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Социальная политика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323,7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334,7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295,2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Средства массовой информации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Межбюджетные трансферты общего характера бюджетам бюджетной системы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ОБЪЕМ РАСХОДОВ БЮДЖЕТА КОЗЛОВСКОГО СЕЛЬСКОГО ПОСЕЛЕНИЯ НА 2022-2024 ГОДЫ (тыс.рублей)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C:\Users\Хеда\Desktop\PgaFVynhyz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626" name="Диаграмма 5"/>
          <p:cNvGraphicFramePr>
            <a:graphicFrameLocks/>
          </p:cNvGraphicFramePr>
          <p:nvPr/>
        </p:nvGraphicFramePr>
        <p:xfrm>
          <a:off x="849313" y="1290638"/>
          <a:ext cx="7373937" cy="4637087"/>
        </p:xfrm>
        <a:graphic>
          <a:graphicData uri="http://schemas.openxmlformats.org/presentationml/2006/ole">
            <p:oleObj spid="_x0000_s26626" r:id="rId5" imgW="7376799" imgH="4633362" progId="Excel.Chart.8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58888" y="476250"/>
            <a:ext cx="7453312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 РАСХОДОВ БЮДЖЕТА КОЗЛОВСКОГО СЕЛЬСКОГО ПОСЕЛЕНИЯ НА 2022-2024 ГОДЫ (ТЫС.РУБ.)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0992" y="260648"/>
            <a:ext cx="9073008" cy="1446550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Распределение бюджетных ассигнований по муниципальным программам КОЗЛОВСКОГО сельского поселения и непрограммным направлениям деятельности на 2022 год и на плановый период 2023 и 2024 годов (Тыс.руб.)</a:t>
            </a:r>
          </a:p>
        </p:txBody>
      </p:sp>
      <p:graphicFrame>
        <p:nvGraphicFramePr>
          <p:cNvPr id="28715" name="Group 43"/>
          <p:cNvGraphicFramePr>
            <a:graphicFrameLocks noGrp="1"/>
          </p:cNvGraphicFramePr>
          <p:nvPr/>
        </p:nvGraphicFramePr>
        <p:xfrm>
          <a:off x="395288" y="1663700"/>
          <a:ext cx="8308975" cy="4772025"/>
        </p:xfrm>
        <a:graphic>
          <a:graphicData uri="http://schemas.openxmlformats.org/drawingml/2006/table">
            <a:tbl>
              <a:tblPr/>
              <a:tblGrid>
                <a:gridCol w="5524500"/>
                <a:gridCol w="920750"/>
                <a:gridCol w="920750"/>
                <a:gridCol w="942975"/>
              </a:tblGrid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2022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2023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2024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3576,9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2827,4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3052,0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Times New Roman" pitchFamily="18" charset="0"/>
                        </a:rPr>
                        <a:t>Программа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«Повышение эффективности муниципального управления Козловского сельского поселения Атяшевского муниципального района  Республики Мордовия      на 2016 – 2024 годы»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3303,8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2552,6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2582,3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Программа «Противодействие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экстремизму и профилактика терроризма 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Территории Козловского сельского поселения на 2019-2025 годы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Программа «Комплексное развитие сельских территорий Козловского сельского поселения на 2020-2025 годы»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268,1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269,8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464,7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0" name="Group 20"/>
          <p:cNvGraphicFramePr>
            <a:graphicFrameLocks noGrp="1"/>
          </p:cNvGraphicFramePr>
          <p:nvPr/>
        </p:nvGraphicFramePr>
        <p:xfrm>
          <a:off x="179388" y="1844675"/>
          <a:ext cx="8675687" cy="1119188"/>
        </p:xfrm>
        <a:graphic>
          <a:graphicData uri="http://schemas.openxmlformats.org/drawingml/2006/table">
            <a:tbl>
              <a:tblPr/>
              <a:tblGrid>
                <a:gridCol w="5641975"/>
                <a:gridCol w="1071562"/>
                <a:gridCol w="998538"/>
                <a:gridCol w="963612"/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2022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2023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2024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</a:rPr>
                        <a:t>Непрограммные расходы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1276,7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1292,6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1265,5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83568" y="0"/>
            <a:ext cx="8460432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Распределение бюджетных ассигнований по муниципальным программам КОЗЛОВСКОГО сельского поселения и непрограммным направлениям деятельности, на 2022 год и на плановый период 2023 и 2024 годов(ТЫС.РУБ.) </a:t>
            </a:r>
            <a:r>
              <a:rPr lang="ru-RU" sz="2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(ПРОДОЛЖЕНИЕ)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4826000"/>
            <a:ext cx="6911975" cy="1755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Администрация Козловского сельского поселения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Официальный сайт: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https://atyashevo.e-mordovia.ru/vill/view/143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Телефон: 8 (83434) 2-33-60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Адрес: 431811, Республика Мордовия, Атяшевский  район,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с.Козловка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, ул. Советская , 67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E-mail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: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kozkovka@mail.ru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23850" y="549275"/>
            <a:ext cx="8569325" cy="2997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Уважаемые жители Козловского сельского поселения!</a:t>
            </a:r>
            <a:r>
              <a:rPr lang="ru-RU" alt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положениями проекта бюджета нашего поселения на 2022-2024 годы.</a:t>
            </a:r>
            <a:endParaRPr lang="ru-RU" alt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Козловского сельского поселения. </a:t>
            </a:r>
          </a:p>
        </p:txBody>
      </p:sp>
      <p:pic>
        <p:nvPicPr>
          <p:cNvPr id="15362" name="Picture 2" descr="C:\Users\Хеда\Desktop\yrqebP1InH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077072"/>
            <a:ext cx="5400600" cy="256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692696"/>
            <a:ext cx="8748464" cy="4339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Бюджет для граждан – это упрощённая версия бюджетного документа, которая использует неформальный язык и доступные форматы, чтобы облегчить для граждан понимание бюджета, объяснить им планы и действия администрации муниципального образования во время бюджетного года и показать формы их возможного взаимодействия с администрацией по вопросам расходования общественных финансов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85728"/>
            <a:ext cx="8010847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Что такое «Бюджет для граждан»?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0" y="280988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бюджета Козловского сельского поселения Атяшевского района на 2022 год и на плановый период 2023 и 2024 годов направлен на решение следующих ключевых задач:</a:t>
            </a:r>
            <a:endParaRPr lang="ru-RU" sz="240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188" y="1628775"/>
            <a:ext cx="7812087" cy="48323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эффективности бюджетной политики;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Соответствие финансовых возможностей Козловского сельского поселения ключевым направлениям развития;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роли бюджетной политики для поддержки экономического роста;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прозрачности и открытости бюджетного процесса;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83568" y="980728"/>
            <a:ext cx="799288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«БЮДЖЕТ» (от старонормандского bougette – кошелек,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4213" y="4797425"/>
            <a:ext cx="3922712" cy="17541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rgbClr val="002060"/>
                </a:solidFill>
              </a:rPr>
              <a:t>ДОХОДЫ </a:t>
            </a:r>
            <a:r>
              <a:rPr lang="ru-RU" b="1" dirty="0">
                <a:solidFill>
                  <a:srgbClr val="002060"/>
                </a:solidFill>
              </a:rPr>
              <a:t>– поступающие в бюджет денежные средства : налоги юридических и физических лиц, административные платежи и сборы, безвозмездные поступления)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825" y="4797425"/>
            <a:ext cx="3779838" cy="17541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rgbClr val="002060"/>
                </a:solidFill>
              </a:rPr>
              <a:t>РАСХОДЫ </a:t>
            </a:r>
            <a:r>
              <a:rPr lang="ru-RU" b="1" dirty="0">
                <a:solidFill>
                  <a:srgbClr val="002060"/>
                </a:solidFill>
              </a:rPr>
              <a:t>– выплачиваемые из бюджета средства (социальные выплаты населению, финансовое обеспечение госучреждений, капитальное строительство и др.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051050" y="4005263"/>
            <a:ext cx="1008063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6300788" y="4005263"/>
            <a:ext cx="1079500" cy="7921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0"/>
            <a:ext cx="6010411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Понятие «БЮДЖЕТ»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-324544" y="0"/>
            <a:ext cx="9828584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Гражданин, его участие в бюджетном процессе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95625" y="1341438"/>
            <a:ext cx="6048375" cy="646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Помогает формировать доходную часть бюджета (например, налог на доходы физических лиц)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3575" y="5445125"/>
            <a:ext cx="5940425" cy="1198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Получает социальные гарантии - расходная часть бюджета (образование, культура, здравоохранение, социальная поддержка и др.) </a:t>
            </a:r>
          </a:p>
        </p:txBody>
      </p:sp>
      <p:sp>
        <p:nvSpPr>
          <p:cNvPr id="6" name="Овал 5"/>
          <p:cNvSpPr/>
          <p:nvPr/>
        </p:nvSpPr>
        <p:spPr>
          <a:xfrm>
            <a:off x="4355976" y="2924944"/>
            <a:ext cx="3744416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140200" y="2060575"/>
            <a:ext cx="4248150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 налогоплательщик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211638" y="4437063"/>
            <a:ext cx="4392612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Как получатель социальных гарантий </a:t>
            </a:r>
          </a:p>
        </p:txBody>
      </p:sp>
      <p:pic>
        <p:nvPicPr>
          <p:cNvPr id="2050" name="Picture 2" descr="C:\Users\Хеда\Desktop\tsjr6cNuf_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2856"/>
            <a:ext cx="2987824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467544" y="260648"/>
            <a:ext cx="8352928" cy="954107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Основные параметры бюджета Козловского сельского поселения на 2022-2024 Гг.</a:t>
            </a:r>
            <a:r>
              <a:rPr lang="en-US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(</a:t>
            </a:r>
            <a:r>
              <a:rPr lang="ru-RU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тыс.руб.</a:t>
            </a:r>
            <a:r>
              <a:rPr lang="en-US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)</a:t>
            </a:r>
            <a:endParaRPr lang="ru-RU" sz="2800" b="1" cap="all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pic>
        <p:nvPicPr>
          <p:cNvPr id="21507" name="Picture 2" descr="C:\Users\Хеда\Desktop\ceUlqJFI8S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365625"/>
            <a:ext cx="47529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928662" y="1785926"/>
            <a:ext cx="187064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2022г.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4697,6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–4853,6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571868" y="1928802"/>
            <a:ext cx="1902957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+mn-lt"/>
              </a:rPr>
              <a:t>2023 г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+mn-lt"/>
              </a:rPr>
              <a:t>Доходы – 3962,1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+mn-lt"/>
              </a:rPr>
              <a:t>Расходы –4120,0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00192" y="2780928"/>
            <a:ext cx="187064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2024 г.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4150,4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–4317,5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3861048"/>
            <a:ext cx="4608512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3 года дефицит равен 2022г.-156,0; 2023г.-157,9; 2024 г.- 167,1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ОБЪЕМ ПОСТУПЛЕНИЙ ДОХОДОВ БЮДЖЕТА КОЗЛОВСКОГО СЕЛЬСКОГО ПОСЕЛЕНИЯ НА 2022 -2024 годы (тыс.руб.)</a:t>
            </a:r>
          </a:p>
        </p:txBody>
      </p:sp>
      <p:graphicFrame>
        <p:nvGraphicFramePr>
          <p:cNvPr id="22625" name="Group 97"/>
          <p:cNvGraphicFramePr>
            <a:graphicFrameLocks noGrp="1"/>
          </p:cNvGraphicFramePr>
          <p:nvPr/>
        </p:nvGraphicFramePr>
        <p:xfrm>
          <a:off x="0" y="850900"/>
          <a:ext cx="8139113" cy="6235700"/>
        </p:xfrm>
        <a:graphic>
          <a:graphicData uri="http://schemas.openxmlformats.org/drawingml/2006/table">
            <a:tbl>
              <a:tblPr/>
              <a:tblGrid>
                <a:gridCol w="4984750"/>
                <a:gridCol w="1003300"/>
                <a:gridCol w="1155700"/>
                <a:gridCol w="995363"/>
              </a:tblGrid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2022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2023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2024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НАЛОГОВЫЕ ДОХОДЫ И НЕНАЛОГОВЫЕ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3119,7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3157,2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3342,3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   в том числе</a:t>
                      </a: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Налоги НДФЛ,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139,4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Налоги на имущество физ.лиц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673,1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674,2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674,2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Единый сельскохозяйственный налог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Земельный налог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2113,0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2163,5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2346,9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191,1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Административные платежи и сборы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БЕЗВОЗМЕЗДНЫЕ ПЛАТЕЖИ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1577,9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804,9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808,1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 (ДОХОДЫ)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4697,6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3962,1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4150,4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1188" y="333375"/>
            <a:ext cx="8064500" cy="762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 ДОХОДОВ БЮДЖЕТА КОЗЛОВСКОГО СЕЛЬСКОГО ПОСЕЛЕНИЯ НА 2022-2024 ГОДЫ (ТЫС.РУБ.)</a:t>
            </a:r>
          </a:p>
        </p:txBody>
      </p:sp>
      <p:graphicFrame>
        <p:nvGraphicFramePr>
          <p:cNvPr id="23555" name="Диаграмма 4"/>
          <p:cNvGraphicFramePr>
            <a:graphicFrameLocks/>
          </p:cNvGraphicFramePr>
          <p:nvPr/>
        </p:nvGraphicFramePr>
        <p:xfrm>
          <a:off x="849313" y="1290638"/>
          <a:ext cx="7373937" cy="4637087"/>
        </p:xfrm>
        <a:graphic>
          <a:graphicData uri="http://schemas.openxmlformats.org/presentationml/2006/ole">
            <p:oleObj spid="_x0000_s23555" r:id="rId4" imgW="7376799" imgH="463336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567</Words>
  <Application>Microsoft Office PowerPoint</Application>
  <PresentationFormat>Экран (4:3)</PresentationFormat>
  <Paragraphs>186</Paragraphs>
  <Slides>15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Тема Office</vt:lpstr>
      <vt:lpstr>Диаграмма Microsoft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Семейка Соитовых!</dc:creator>
  <cp:lastModifiedBy>User</cp:lastModifiedBy>
  <cp:revision>98</cp:revision>
  <cp:lastPrinted>2022-01-20T06:14:09Z</cp:lastPrinted>
  <dcterms:created xsi:type="dcterms:W3CDTF">2017-12-11T11:43:42Z</dcterms:created>
  <dcterms:modified xsi:type="dcterms:W3CDTF">2022-02-14T06:17:45Z</dcterms:modified>
</cp:coreProperties>
</file>